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7" r:id="rId3"/>
    <p:sldId id="288" r:id="rId4"/>
    <p:sldId id="289" r:id="rId5"/>
    <p:sldId id="291" r:id="rId6"/>
    <p:sldId id="256" r:id="rId7"/>
    <p:sldId id="290" r:id="rId8"/>
    <p:sldId id="292" r:id="rId9"/>
    <p:sldId id="257" r:id="rId10"/>
    <p:sldId id="293" r:id="rId11"/>
    <p:sldId id="276" r:id="rId12"/>
    <p:sldId id="277" r:id="rId13"/>
    <p:sldId id="262" r:id="rId14"/>
    <p:sldId id="294" r:id="rId15"/>
    <p:sldId id="280" r:id="rId16"/>
    <p:sldId id="281" r:id="rId17"/>
    <p:sldId id="259" r:id="rId18"/>
    <p:sldId id="295" r:id="rId19"/>
    <p:sldId id="26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2010-2011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Игровые т.</c:v>
                </c:pt>
                <c:pt idx="1">
                  <c:v>ТДМ</c:v>
                </c:pt>
                <c:pt idx="2">
                  <c:v>ИКТ</c:v>
                </c:pt>
                <c:pt idx="3">
                  <c:v> п. сотрудн.</c:v>
                </c:pt>
                <c:pt idx="4">
                  <c:v>т.пробл.обуч.</c:v>
                </c:pt>
                <c:pt idx="5">
                  <c:v> т. правильной чит.д.</c:v>
                </c:pt>
                <c:pt idx="6">
                  <c:v>здоровьесберегающие</c:v>
                </c:pt>
                <c:pt idx="7">
                  <c:v>проектная деятельность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0.18000000000000008</c:v>
                </c:pt>
                <c:pt idx="1">
                  <c:v>0.5900000000000003</c:v>
                </c:pt>
                <c:pt idx="2">
                  <c:v>0.56999999999999995</c:v>
                </c:pt>
                <c:pt idx="3">
                  <c:v>0.5900000000000003</c:v>
                </c:pt>
                <c:pt idx="4">
                  <c:v>0.35000000000000014</c:v>
                </c:pt>
                <c:pt idx="5">
                  <c:v>6.0000000000000032E-2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2011-2012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Игровые т.</c:v>
                </c:pt>
                <c:pt idx="1">
                  <c:v>ТДМ</c:v>
                </c:pt>
                <c:pt idx="2">
                  <c:v>ИКТ</c:v>
                </c:pt>
                <c:pt idx="3">
                  <c:v> п. сотрудн.</c:v>
                </c:pt>
                <c:pt idx="4">
                  <c:v>т.пробл.обуч.</c:v>
                </c:pt>
                <c:pt idx="5">
                  <c:v> т. правильной чит.д.</c:v>
                </c:pt>
                <c:pt idx="6">
                  <c:v>здоровьесберегающие</c:v>
                </c:pt>
                <c:pt idx="7">
                  <c:v>проектная деятельность</c:v>
                </c:pt>
              </c:strCache>
            </c:strRef>
          </c:cat>
          <c:val>
            <c:numRef>
              <c:f>Лист1!$C$2:$C$9</c:f>
              <c:numCache>
                <c:formatCode>0%</c:formatCode>
                <c:ptCount val="8"/>
                <c:pt idx="0">
                  <c:v>1</c:v>
                </c:pt>
                <c:pt idx="1">
                  <c:v>0.85000000000000031</c:v>
                </c:pt>
                <c:pt idx="2">
                  <c:v>0.94000000000000028</c:v>
                </c:pt>
                <c:pt idx="3">
                  <c:v>0.81</c:v>
                </c:pt>
                <c:pt idx="4">
                  <c:v>0.56000000000000005</c:v>
                </c:pt>
                <c:pt idx="5">
                  <c:v>0.12000000000000002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2012-2013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Игровые т.</c:v>
                </c:pt>
                <c:pt idx="1">
                  <c:v>ТДМ</c:v>
                </c:pt>
                <c:pt idx="2">
                  <c:v>ИКТ</c:v>
                </c:pt>
                <c:pt idx="3">
                  <c:v> п. сотрудн.</c:v>
                </c:pt>
                <c:pt idx="4">
                  <c:v>т.пробл.обуч.</c:v>
                </c:pt>
                <c:pt idx="5">
                  <c:v> т. правильной чит.д.</c:v>
                </c:pt>
                <c:pt idx="6">
                  <c:v>здоровьесберегающие</c:v>
                </c:pt>
                <c:pt idx="7">
                  <c:v>проектная деятельность</c:v>
                </c:pt>
              </c:strCache>
            </c:strRef>
          </c:cat>
          <c:val>
            <c:numRef>
              <c:f>Лист1!$D$2:$D$9</c:f>
              <c:numCache>
                <c:formatCode>0%</c:formatCode>
                <c:ptCount val="8"/>
                <c:pt idx="0">
                  <c:v>1</c:v>
                </c:pt>
                <c:pt idx="1">
                  <c:v>0.9</c:v>
                </c:pt>
                <c:pt idx="2">
                  <c:v>0.85000000000000031</c:v>
                </c:pt>
                <c:pt idx="3">
                  <c:v>0.8</c:v>
                </c:pt>
                <c:pt idx="4">
                  <c:v>0.48000000000000015</c:v>
                </c:pt>
                <c:pt idx="5">
                  <c:v>0.2</c:v>
                </c:pt>
                <c:pt idx="6">
                  <c:v>1</c:v>
                </c:pt>
                <c:pt idx="7">
                  <c:v>0.22000000000000008</c:v>
                </c:pt>
              </c:numCache>
            </c:numRef>
          </c:val>
        </c:ser>
        <c:axId val="85976960"/>
        <c:axId val="85978496"/>
      </c:barChart>
      <c:catAx>
        <c:axId val="85976960"/>
        <c:scaling>
          <c:orientation val="minMax"/>
        </c:scaling>
        <c:axPos val="b"/>
        <c:tickLblPos val="nextTo"/>
        <c:crossAx val="85978496"/>
        <c:crosses val="autoZero"/>
        <c:auto val="1"/>
        <c:lblAlgn val="ctr"/>
        <c:lblOffset val="100"/>
      </c:catAx>
      <c:valAx>
        <c:axId val="85978496"/>
        <c:scaling>
          <c:orientation val="minMax"/>
        </c:scaling>
        <c:axPos val="l"/>
        <c:majorGridlines/>
        <c:numFmt formatCode="0%" sourceLinked="1"/>
        <c:tickLblPos val="nextTo"/>
        <c:crossAx val="85976960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76075196850393734"/>
          <c:y val="0.41903469488188982"/>
          <c:w val="0.22674803149606329"/>
          <c:h val="0.1650556102362205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 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личностные</c:v>
                </c:pt>
                <c:pt idx="1">
                  <c:v>регулятивные</c:v>
                </c:pt>
                <c:pt idx="2">
                  <c:v>познавательные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0.84000000000000064</c:v>
                </c:pt>
                <c:pt idx="2">
                  <c:v>0.82000000000000062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Б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личностные</c:v>
                </c:pt>
                <c:pt idx="1">
                  <c:v>регулятивные</c:v>
                </c:pt>
                <c:pt idx="2">
                  <c:v>познавательные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 formatCode="0%">
                  <c:v>0.66000000000000103</c:v>
                </c:pt>
                <c:pt idx="1">
                  <c:v>0.59299999999999997</c:v>
                </c:pt>
                <c:pt idx="2">
                  <c:v>0.89600000000000002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 В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личностные</c:v>
                </c:pt>
                <c:pt idx="1">
                  <c:v>регулятивные</c:v>
                </c:pt>
                <c:pt idx="2">
                  <c:v>познавательные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0.58000000000000007</c:v>
                </c:pt>
                <c:pt idx="1">
                  <c:v>0.28000000000000008</c:v>
                </c:pt>
                <c:pt idx="2" formatCode="0.00%">
                  <c:v>0.86400000000000077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 Г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личностные</c:v>
                </c:pt>
                <c:pt idx="1">
                  <c:v>регулятивные</c:v>
                </c:pt>
                <c:pt idx="2">
                  <c:v>познавательные</c:v>
                </c:pt>
              </c:strCache>
            </c:strRef>
          </c:cat>
          <c:val>
            <c:numRef>
              <c:f>Лист1!$E$2:$E$4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0.29000000000000031</c:v>
                </c:pt>
                <c:pt idx="2" formatCode="0.00%">
                  <c:v>0.80200000000000005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 Д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личностные</c:v>
                </c:pt>
                <c:pt idx="1">
                  <c:v>регулятивные</c:v>
                </c:pt>
                <c:pt idx="2">
                  <c:v>познавательные</c:v>
                </c:pt>
              </c:strCache>
            </c:strRef>
          </c:cat>
          <c:val>
            <c:numRef>
              <c:f>Лист1!$F$2:$F$4</c:f>
              <c:numCache>
                <c:formatCode>0.00%</c:formatCode>
                <c:ptCount val="3"/>
                <c:pt idx="0" formatCode="0%">
                  <c:v>0.37000000000000038</c:v>
                </c:pt>
                <c:pt idx="1">
                  <c:v>0.36600000000000038</c:v>
                </c:pt>
                <c:pt idx="2" formatCode="0%">
                  <c:v>0.56000000000000005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 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личностные</c:v>
                </c:pt>
                <c:pt idx="1">
                  <c:v>регулятивные</c:v>
                </c:pt>
                <c:pt idx="2">
                  <c:v>познавательные</c:v>
                </c:pt>
              </c:strCache>
            </c:strRef>
          </c:cat>
          <c:val>
            <c:numRef>
              <c:f>Лист1!$G$2:$G$4</c:f>
              <c:numCache>
                <c:formatCode>0.00%</c:formatCode>
                <c:ptCount val="3"/>
                <c:pt idx="0" formatCode="0%">
                  <c:v>0.74000000000000077</c:v>
                </c:pt>
                <c:pt idx="1">
                  <c:v>0.84600000000000064</c:v>
                </c:pt>
                <c:pt idx="2">
                  <c:v>0.69599999999999995</c:v>
                </c:pt>
              </c:numCache>
            </c:numRef>
          </c:val>
        </c:ser>
        <c:axId val="86974848"/>
        <c:axId val="86976384"/>
      </c:barChart>
      <c:catAx>
        <c:axId val="86974848"/>
        <c:scaling>
          <c:orientation val="minMax"/>
        </c:scaling>
        <c:axPos val="b"/>
        <c:tickLblPos val="nextTo"/>
        <c:crossAx val="86976384"/>
        <c:crosses val="autoZero"/>
        <c:auto val="1"/>
        <c:lblAlgn val="ctr"/>
        <c:lblOffset val="100"/>
      </c:catAx>
      <c:valAx>
        <c:axId val="86976384"/>
        <c:scaling>
          <c:orientation val="minMax"/>
        </c:scaling>
        <c:axPos val="l"/>
        <c:majorGridlines/>
        <c:numFmt formatCode="0%" sourceLinked="1"/>
        <c:tickLblPos val="nextTo"/>
        <c:crossAx val="869748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0.80324</cdr:x>
      <cdr:y>0.58471</cdr:y>
    </cdr:from>
    <cdr:to>
      <cdr:x>0.95324</cdr:x>
      <cdr:y>0.80971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96544" y="23762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2012-2013</a:t>
          </a:r>
          <a:endParaRPr lang="ru-RU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0.06364</cdr:y>
    </cdr:from>
    <cdr:to>
      <cdr:x>0.1225</cdr:x>
      <cdr:y>0.06364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>
          <a:off x="-72008" y="288032"/>
          <a:ext cx="1008112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5715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0.74777</cdr:y>
    </cdr:from>
    <cdr:to>
      <cdr:x>0.1225</cdr:x>
      <cdr:y>0.74777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0" y="3384376"/>
          <a:ext cx="1008112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5715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7754C-D8DD-46F3-ACBB-AB906BE5AE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C2592-819B-4E35-8B4E-18AD78EA8A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E07FE-15F2-49CE-8C74-78237DC303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E50FA-F6E6-40B1-8DD4-D9102A9BBA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79352-A89E-406D-B28C-E1F63C0B32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DBEA0-522C-4B25-9771-0960752E24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3EE8E-D84E-40DF-90BA-C660FA7A9E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FD43F-9F16-4E83-AA5A-F84977C076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4B7E3-0CD6-4BC3-9D55-7AC83BEBDA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DEED1-FB4F-492E-8BF8-612E9DD0F8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657A3-D5CA-4C10-A178-8E0E8F1D71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20322A9-BA66-4B61-A276-083B8D6B024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Методические компетенции учителя </a:t>
            </a:r>
            <a:br>
              <a:rPr lang="ru-RU" sz="2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 введении ФГОС НОО</a:t>
            </a:r>
            <a:endParaRPr lang="ru-RU" sz="28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6016" y="1412776"/>
            <a:ext cx="4176464" cy="3417243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solidFill>
                  <a:schemeClr val="accent2"/>
                </a:solidFill>
                <a:effectLst/>
              </a:rPr>
              <a:t>Изменяя себя, изменяем окружающую нас действительность</a:t>
            </a:r>
            <a:r>
              <a:rPr lang="ru-RU" sz="2400" b="1" i="1" dirty="0" smtClean="0">
                <a:solidFill>
                  <a:schemeClr val="accent2"/>
                </a:solidFill>
                <a:effectLst/>
              </a:rPr>
              <a:t>.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2"/>
                </a:solidFill>
                <a:effectLst/>
              </a:rPr>
              <a:t>        </a:t>
            </a:r>
          </a:p>
          <a:p>
            <a:pPr>
              <a:buNone/>
            </a:pPr>
            <a:endParaRPr lang="ru-RU" sz="2400" b="1" i="1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chemeClr val="accent2"/>
              </a:solidFill>
              <a:effectLst/>
            </a:endParaRPr>
          </a:p>
          <a:p>
            <a:pPr>
              <a:buNone/>
            </a:pPr>
            <a:endParaRPr lang="ru-RU" sz="2400" b="1" i="1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r>
              <a:rPr lang="ru-RU" sz="2000" b="1" i="1" dirty="0" smtClean="0">
                <a:solidFill>
                  <a:schemeClr val="accent2"/>
                </a:solidFill>
              </a:rPr>
              <a:t>          </a:t>
            </a:r>
            <a:r>
              <a:rPr lang="ru-RU" sz="2000" b="1" i="1" dirty="0" err="1" smtClean="0">
                <a:solidFill>
                  <a:schemeClr val="accent2"/>
                </a:solidFill>
              </a:rPr>
              <a:t>Вихерева</a:t>
            </a:r>
            <a:r>
              <a:rPr lang="ru-RU" sz="2000" b="1" i="1" smtClean="0">
                <a:solidFill>
                  <a:schemeClr val="accent2"/>
                </a:solidFill>
              </a:rPr>
              <a:t> Н.А. </a:t>
            </a:r>
            <a:r>
              <a:rPr lang="ru-RU" sz="2000" b="1" i="1" dirty="0" err="1" smtClean="0">
                <a:solidFill>
                  <a:schemeClr val="accent2"/>
                </a:solidFill>
              </a:rPr>
              <a:t>руководительШМО</a:t>
            </a:r>
            <a:r>
              <a:rPr lang="ru-RU" sz="2000" b="1" i="1" dirty="0" smtClean="0">
                <a:solidFill>
                  <a:schemeClr val="accent2"/>
                </a:solidFill>
              </a:rPr>
              <a:t> учителей </a:t>
            </a:r>
            <a:r>
              <a:rPr lang="ru-RU" sz="2000" b="1" i="1" dirty="0" err="1" smtClean="0">
                <a:solidFill>
                  <a:schemeClr val="accent2"/>
                </a:solidFill>
              </a:rPr>
              <a:t>нач</a:t>
            </a:r>
            <a:r>
              <a:rPr lang="ru-RU" sz="2000" b="1" i="1" dirty="0" smtClean="0">
                <a:solidFill>
                  <a:schemeClr val="accent2"/>
                </a:solidFill>
              </a:rPr>
              <a:t>. классов гимназии №102 </a:t>
            </a:r>
            <a:endParaRPr lang="ru-RU" sz="2000" b="1" i="1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chemeClr val="accent2"/>
              </a:solidFill>
              <a:effectLst/>
            </a:endParaRPr>
          </a:p>
          <a:p>
            <a:pPr>
              <a:buNone/>
            </a:pPr>
            <a:endParaRPr lang="ru-RU" sz="2400" b="1" i="1" dirty="0">
              <a:solidFill>
                <a:schemeClr val="accent2"/>
              </a:solidFill>
              <a:effectLst/>
            </a:endParaRPr>
          </a:p>
        </p:txBody>
      </p:sp>
      <p:pic>
        <p:nvPicPr>
          <p:cNvPr id="6" name="Picture 2" descr="D:\Natasha\проект 2012\проект 2012\SANY1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20"/>
            <a:ext cx="4992555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1115617" y="260648"/>
            <a:ext cx="71245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i="1" u="sng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Программа «Школы развития»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484784"/>
            <a:ext cx="778245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- Подготовка к обучению математике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2420888"/>
            <a:ext cx="4248472" cy="646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-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36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Развитие речи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3356992"/>
            <a:ext cx="81369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Психологическая готовность </a:t>
            </a:r>
            <a:r>
              <a:rPr lang="ru-RU" sz="36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к школе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42641" y="155631"/>
            <a:ext cx="63863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50850" algn="ctr">
              <a:defRPr/>
            </a:pPr>
            <a:r>
              <a:rPr lang="ru-RU" sz="2800" b="1" i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курса </a:t>
            </a:r>
            <a:r>
              <a:rPr lang="ru-RU" sz="2800" b="1" i="1" u="sng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b="1" i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речи</a:t>
            </a:r>
            <a:r>
              <a:rPr lang="ru-RU" sz="2800" b="1" i="1" u="sng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sz="2800" i="1" u="sng" dirty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611560" y="764704"/>
            <a:ext cx="79200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Данный курс имеет развивающую направленность и реализует </a:t>
            </a:r>
            <a:r>
              <a:rPr lang="ru-RU" sz="2800" b="1" i="1" u="sng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основную цель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– формирование у дошкольников  основных аспектов речевой деятельности, необходимых для успешного перехода на начальную ступень общеобразовательной системы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11560" y="2780928"/>
            <a:ext cx="792162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just">
              <a:defRPr/>
            </a:pPr>
            <a:r>
              <a:rPr lang="ru-RU" sz="2800" b="1" i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</a:t>
            </a:r>
            <a:r>
              <a:rPr lang="ru-RU" sz="2800" b="1" i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  <a:p>
            <a:pPr indent="450850" algn="just" eaLnBrk="0" hangingPunct="0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развитие устной речевой сферы дошкольников (артикуляционных навыков, лексического запаса, грамматического строя); 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  <a:p>
            <a:pPr indent="450850" algn="just" eaLnBrk="0" hangingPunct="0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развитие эмоциональной сферы дошкольников (интонация, выразительность, чувства); 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  <a:p>
            <a:pPr indent="450850" algn="just" eaLnBrk="0" hangingPunct="0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формирование и развитие коммуникативной сферы дошкольников (нормы речевого этикета мимика, жесты).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-396552" y="0"/>
            <a:ext cx="97930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50850" algn="ctr"/>
            <a:r>
              <a:rPr lang="ru-RU" sz="2800" b="1" i="1" u="sng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Содержание курса </a:t>
            </a:r>
          </a:p>
          <a:p>
            <a:pPr indent="450850" algn="ctr"/>
            <a:r>
              <a:rPr lang="ru-RU" sz="2800" b="1" i="1" u="sng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«Подготовка к обучению математике»</a:t>
            </a:r>
            <a:endParaRPr lang="ru-RU" sz="2800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323528" y="764704"/>
            <a:ext cx="856895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u="sng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О</a:t>
            </a:r>
            <a:r>
              <a:rPr lang="ru-RU" sz="2800" b="1" i="1" u="sng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сновная цель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–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формирование у дошкольников  основных аспектов интеллектуальной  деятельности, необходимых для успешного перехода на начальную ступень НОО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1724075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50850" algn="just">
              <a:defRPr/>
            </a:pPr>
            <a:r>
              <a:rPr lang="ru-RU" sz="2400" b="1" i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</a:t>
            </a:r>
            <a:r>
              <a:rPr lang="ru-RU" sz="2400" b="1" i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</a:t>
            </a:r>
            <a:endParaRPr lang="ru-RU" sz="2400" b="1" i="1" u="sng" dirty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  <a:p>
            <a:pPr indent="450850" algn="just" eaLnBrk="0" hangingPunct="0"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развитие математических представлений, 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  <a:p>
            <a:pPr indent="450850" algn="just" eaLnBrk="0" hangingPunct="0"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-развитие умения ориентироваться в пространстве, ориентироваться на плоскости тетрадного листа,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  <a:p>
            <a:pPr indent="450850" algn="just" eaLnBrk="0" hangingPunct="0"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усвоение математических понятий натуральное число, величина, геометрическая фигура, 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  <a:p>
            <a:pPr indent="450850" algn="just" eaLnBrk="0" hangingPunct="0"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формирование и развитие способности осуществлять логические действия такие, как: классификация, сравнение, сопоставление, 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  <a:p>
            <a:pPr indent="450850" algn="just" eaLnBrk="0" hangingPunct="0"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формирование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общеучебных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умений: работать с книгой, работать в тетради по клеточкам, работать с нелинованной бумагой, с ножницами, работать карандашом с линейкой, 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  <a:p>
            <a:pPr indent="450850" algn="just" eaLnBrk="0" hangingPunct="0"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формирование и развитие математически грамотной речи, 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  <a:p>
            <a:pPr indent="450850" algn="just" eaLnBrk="0" hangingPunct="0"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развитие понятий цвета, формы, размера,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  <a:p>
            <a:pPr indent="450850" algn="just" eaLnBrk="0" hangingPunct="0"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развитие мелкой моторики, 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  <a:p>
            <a:pPr indent="450850" algn="just" eaLnBrk="0" hangingPunct="0"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-развитие наглядно-действенного мышления,  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  <a:p>
            <a:pPr indent="450850" algn="just" eaLnBrk="0" hangingPunct="0"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формирование культуры общения. 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378442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115616" y="260648"/>
            <a:ext cx="56609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Образовательный проект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«Школа молодого родителя»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067944" y="1700808"/>
            <a:ext cx="507605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-с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оздание условий для овладения знаниями, необходимыми родителям будущих первоклассников для организации полноценной помощи, контроля, овладения знаниями особенностей  обучения и воспитания детей 6 – 7 лет;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-ознакомление родителей с традициями и правилами общего сосуществования в стенах гимназии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6" y="1628800"/>
            <a:ext cx="1065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Цели: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88640"/>
            <a:ext cx="626469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u="sng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Проекты </a:t>
            </a:r>
            <a:r>
              <a:rPr lang="en-US" sz="3200" b="1" i="1" u="sng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INTEL</a:t>
            </a:r>
            <a:r>
              <a:rPr lang="ru-RU" sz="3200" b="1" i="1" u="sng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Программа 1:1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Сетевые проекты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Программа «Обучение для будущего»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Программа «Учимся с 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INTEL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»</a:t>
            </a:r>
          </a:p>
        </p:txBody>
      </p:sp>
      <p:pic>
        <p:nvPicPr>
          <p:cNvPr id="53250" name="Picture 2" descr="G:\Intel\Изображение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402886"/>
            <a:ext cx="5447928" cy="40859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Функциональные возможности программы «1:1»в рамках урока</a:t>
            </a:r>
            <a:endParaRPr lang="ru-RU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052736"/>
          <a:ext cx="8964488" cy="5883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672"/>
                <a:gridCol w="3508039"/>
                <a:gridCol w="4464777"/>
              </a:tblGrid>
              <a:tr h="7748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endParaRPr lang="ru-RU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Функция программы</a:t>
                      </a:r>
                      <a:endParaRPr lang="ru-RU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Для чего используется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7748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Транслирование экрана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демонстрация действий учителя</a:t>
                      </a:r>
                      <a:endParaRPr lang="ru-RU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7748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Экран студента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демонстрация действий ученика</a:t>
                      </a:r>
                      <a:endParaRPr lang="ru-RU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16619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Общая доска (совместное выполнение рисунков, схем, моделей, построение алгоритмов, загрузка  иллюстраций, графиков и т.д.)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совместное действие на общей плоскости (не более 5 человек)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12856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Экзамен (составление и выполнение теста, получение оценки и статистики выполненного теста)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проверка знаний по теме, рефлексия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Визуализация педагогического опыта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G:\23 сентября 2013 Киров\моя страница на rtwi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460432" cy="4756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Вихерева Наталья\Pictures\сообществ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0648"/>
            <a:ext cx="8964488" cy="64087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332656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Сообщество учителей начальных классов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«Программа 1:1 МБОУ «Гимназия №102 им М.С. Устиновой»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херева Наталья\Pictures\Галакт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4096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476672"/>
            <a:ext cx="849694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</a:rPr>
              <a:t>EDUGALAXY.RU</a:t>
            </a:r>
            <a:endParaRPr lang="ru-RU" sz="6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564904"/>
            <a:ext cx="7787208" cy="940966"/>
          </a:xfrm>
        </p:spPr>
        <p:txBody>
          <a:bodyPr/>
          <a:lstStyle/>
          <a:p>
            <a:r>
              <a:rPr lang="ru-RU" sz="7200" b="1" i="1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br>
              <a:rPr lang="ru-RU" sz="72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7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b="1" i="1" dirty="0" smtClean="0">
                <a:solidFill>
                  <a:schemeClr val="accent2"/>
                </a:solidFill>
              </a:rPr>
              <a:t>Цель -</a:t>
            </a:r>
            <a:endParaRPr lang="ru-RU" sz="4000" b="1" i="1" dirty="0">
              <a:solidFill>
                <a:schemeClr val="accent2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chemeClr val="accent2"/>
                </a:solidFill>
              </a:rPr>
              <a:t>Создание условий для реализации основных требований ФГОС (3</a:t>
            </a:r>
            <a:r>
              <a:rPr lang="ru-RU" sz="4400" b="1" i="1" dirty="0" smtClean="0">
                <a:solidFill>
                  <a:schemeClr val="accent2"/>
                </a:solidFill>
              </a:rPr>
              <a:t>Т</a:t>
            </a:r>
            <a:r>
              <a:rPr lang="ru-RU" i="1" dirty="0" smtClean="0">
                <a:solidFill>
                  <a:schemeClr val="accent2"/>
                </a:solidFill>
              </a:rPr>
              <a:t>):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chemeClr val="accent2"/>
                </a:solidFill>
              </a:rPr>
              <a:t>Требований к условиям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chemeClr val="accent2"/>
                </a:solidFill>
              </a:rPr>
              <a:t>Требований  к содержанию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chemeClr val="accent2"/>
                </a:solidFill>
              </a:rPr>
              <a:t>Требований к результатам</a:t>
            </a:r>
            <a:endParaRPr lang="ru-RU" b="1" i="1" dirty="0">
              <a:solidFill>
                <a:schemeClr val="accent2"/>
              </a:solidFill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6732240" y="4149080"/>
            <a:ext cx="2232248" cy="2276872"/>
            <a:chOff x="1156" y="345"/>
            <a:chExt cx="3266" cy="3265"/>
          </a:xfrm>
        </p:grpSpPr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1156" y="345"/>
              <a:ext cx="3266" cy="3265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50000">
                  <a:schemeClr val="bg1"/>
                </a:gs>
                <a:gs pos="100000">
                  <a:srgbClr val="66C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pic>
          <p:nvPicPr>
            <p:cNvPr id="8" name="Picture 9" descr="школа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08" y="913"/>
              <a:ext cx="1283" cy="1973"/>
            </a:xfrm>
            <a:prstGeom prst="rect">
              <a:avLst/>
            </a:prstGeom>
            <a:noFill/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9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291" y="640"/>
              <a:ext cx="2994" cy="279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9982044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latin typeface="Arial"/>
                  <a:cs typeface="Arial"/>
                </a:rPr>
                <a:t>"Гимназия 102  имени  Марии  Сергеевны  Устиновой"</a:t>
              </a:r>
            </a:p>
          </p:txBody>
        </p:sp>
        <p:pic>
          <p:nvPicPr>
            <p:cNvPr id="10" name="Picture 11" descr="j03445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92" y="2068"/>
              <a:ext cx="1157" cy="820"/>
            </a:xfrm>
            <a:prstGeom prst="rect">
              <a:avLst/>
            </a:prstGeom>
            <a:noFill/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11" name="Picture 12" descr="j034514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64" y="1617"/>
              <a:ext cx="681" cy="649"/>
            </a:xfrm>
            <a:prstGeom prst="rect">
              <a:avLst/>
            </a:prstGeom>
            <a:noFill/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2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701" y="2660"/>
              <a:ext cx="2132" cy="861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35241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Московский район, Казань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229600" cy="1196752"/>
          </a:xfrm>
        </p:spPr>
        <p:txBody>
          <a:bodyPr/>
          <a:lstStyle/>
          <a:p>
            <a:pPr algn="l"/>
            <a:r>
              <a:rPr lang="ru-RU" sz="4000" b="1" i="1" dirty="0" smtClean="0">
                <a:solidFill>
                  <a:schemeClr val="accent2"/>
                </a:solidFill>
              </a:rPr>
              <a:t>Одна из основных задач </a:t>
            </a:r>
            <a:br>
              <a:rPr lang="ru-RU" sz="4000" b="1" i="1" dirty="0" smtClean="0">
                <a:solidFill>
                  <a:schemeClr val="accent2"/>
                </a:solidFill>
              </a:rPr>
            </a:br>
            <a:r>
              <a:rPr lang="ru-RU" sz="4000" b="1" i="1" dirty="0" smtClean="0">
                <a:solidFill>
                  <a:schemeClr val="accent2"/>
                </a:solidFill>
              </a:rPr>
              <a:t>методической службы</a:t>
            </a:r>
            <a:r>
              <a:rPr lang="ru-RU" sz="4000" dirty="0" smtClean="0"/>
              <a:t>: 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i="1" dirty="0" smtClean="0">
                <a:solidFill>
                  <a:schemeClr val="accent2"/>
                </a:solidFill>
              </a:rPr>
              <a:t>создание благоприятной среды для осознания, принятия и реализации обновлённого содержания учебно-воспитательного процесса в соответствии с требованиями ФГОС</a:t>
            </a:r>
            <a:endParaRPr lang="ru-RU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507288" cy="1143000"/>
          </a:xfrm>
        </p:spPr>
        <p:txBody>
          <a:bodyPr/>
          <a:lstStyle/>
          <a:p>
            <a:pPr algn="l"/>
            <a:r>
              <a:rPr lang="ru-RU" sz="3200" b="1" i="1" u="sng" dirty="0" smtClean="0">
                <a:solidFill>
                  <a:schemeClr val="accent2"/>
                </a:solidFill>
              </a:rPr>
              <a:t>Компетенция </a:t>
            </a:r>
            <a:r>
              <a:rPr lang="ru-RU" sz="3200" b="1" i="1" dirty="0" smtClean="0">
                <a:solidFill>
                  <a:schemeClr val="accent2"/>
                </a:solidFill>
              </a:rPr>
              <a:t>– </a:t>
            </a:r>
            <a:r>
              <a:rPr lang="ru-RU" sz="3200" i="1" dirty="0" smtClean="0">
                <a:solidFill>
                  <a:schemeClr val="accent2"/>
                </a:solidFill>
              </a:rPr>
              <a:t>сложившаяся социальная норма, </a:t>
            </a:r>
            <a:r>
              <a:rPr lang="ru-RU" sz="3200" i="1" dirty="0">
                <a:solidFill>
                  <a:schemeClr val="accent2"/>
                </a:solidFill>
              </a:rPr>
              <a:t>о</a:t>
            </a:r>
            <a:r>
              <a:rPr lang="ru-RU" sz="3200" i="1" dirty="0" smtClean="0">
                <a:solidFill>
                  <a:schemeClr val="accent2"/>
                </a:solidFill>
              </a:rPr>
              <a:t>пределяющая уровень образовательной подготовки человека</a:t>
            </a:r>
            <a:endParaRPr lang="ru-RU" sz="3200" i="1" dirty="0">
              <a:solidFill>
                <a:schemeClr val="accent2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997152"/>
          </a:xfrm>
        </p:spPr>
        <p:txBody>
          <a:bodyPr/>
          <a:lstStyle/>
          <a:p>
            <a:pPr>
              <a:buNone/>
            </a:pPr>
            <a:r>
              <a:rPr lang="ru-RU" b="1" i="1" u="sng" dirty="0" smtClean="0">
                <a:solidFill>
                  <a:schemeClr val="accent2"/>
                </a:solidFill>
              </a:rPr>
              <a:t>Типы ключевых компетенций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chemeClr val="accent2"/>
                </a:solidFill>
              </a:rPr>
              <a:t>ценностно-смысловые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chemeClr val="accent2"/>
                </a:solidFill>
              </a:rPr>
              <a:t> общекультурные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chemeClr val="accent2"/>
                </a:solidFill>
              </a:rPr>
              <a:t>учебно-познавательные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chemeClr val="accent2"/>
                </a:solidFill>
              </a:rPr>
              <a:t>информационные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chemeClr val="accent2"/>
                </a:solidFill>
              </a:rPr>
              <a:t>коммуникативные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chemeClr val="accent2"/>
                </a:solidFill>
              </a:rPr>
              <a:t>социально-трудовые</a:t>
            </a:r>
          </a:p>
          <a:p>
            <a:pPr>
              <a:buFontTx/>
              <a:buChar char="-"/>
            </a:pPr>
            <a:r>
              <a:rPr lang="ru-RU" i="1" dirty="0">
                <a:solidFill>
                  <a:schemeClr val="accent2"/>
                </a:solidFill>
              </a:rPr>
              <a:t>л</a:t>
            </a:r>
            <a:r>
              <a:rPr lang="ru-RU" i="1" dirty="0" smtClean="0">
                <a:solidFill>
                  <a:schemeClr val="accent2"/>
                </a:solidFill>
              </a:rPr>
              <a:t>ичностное самосовершенствование, самообразование</a:t>
            </a:r>
          </a:p>
          <a:p>
            <a:pPr>
              <a:buFontTx/>
              <a:buChar char="-"/>
            </a:pPr>
            <a:endParaRPr lang="ru-RU" i="1" dirty="0" smtClean="0">
              <a:solidFill>
                <a:schemeClr val="accent2"/>
              </a:solidFill>
            </a:endParaRPr>
          </a:p>
          <a:p>
            <a:pPr>
              <a:buFontTx/>
              <a:buChar char="-"/>
            </a:pPr>
            <a:endParaRPr lang="ru-RU" i="1" dirty="0" smtClean="0">
              <a:solidFill>
                <a:schemeClr val="accent2"/>
              </a:solidFill>
            </a:endParaRPr>
          </a:p>
          <a:p>
            <a:pPr>
              <a:buFontTx/>
              <a:buChar char="-"/>
            </a:pPr>
            <a:endParaRPr lang="ru-RU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8820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Мониторинг использования </a:t>
            </a:r>
          </a:p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педагогических технологий</a:t>
            </a:r>
          </a:p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учителями начальных классов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547664" y="206084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300192" y="4509120"/>
            <a:ext cx="122312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620713"/>
            <a:ext cx="7772400" cy="1470025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188640"/>
            <a:ext cx="6400800" cy="17526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Методическая тема</a:t>
            </a: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« Проектирование УУД: формирование и развитие»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51520" y="1703130"/>
            <a:ext cx="856895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год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знакомство с концепцией развития УУД (4 вида) и процессом их формирования,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год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проектирование УУД в предметном содержании начального образования,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год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мониторинг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сформированности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УУД в предметном содержании начального образования,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год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проектирование контрольных работ: итоговый, промежуточный, текущий контроль.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Формирование универсальных учебных действий в содержании предметной линии</a:t>
            </a:r>
            <a:b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художественно-эстетического цикла</a:t>
            </a:r>
            <a:b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264" cy="5069159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340768"/>
          <a:ext cx="8964488" cy="5278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251"/>
                <a:gridCol w="2122315"/>
                <a:gridCol w="3301379"/>
                <a:gridCol w="2597543"/>
              </a:tblGrid>
              <a:tr h="745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УУД, виды УУД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Планируемые результаты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Цели учебной деятельности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07756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личностные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самоопределение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научатся давать самооценку, определять позитивные и негативные причины успешности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формирование основ гармоничной личности, поднятие престижа эстетического вкуса человека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07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смыслообразование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научатся  определять и поддерживать учебную, а в дальнейшем социальную мотивацию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формирование целостной картины мира, гражданской идентичности, уважения к культуре,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07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нравственно-эстетические нормы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научатся  определять и сохранять личные, общественные, семейные ценности, развивать эмпатию, сопереживание, отзывчивость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проявление эмоциональной отзывчивости, личностного отношения при восприятии художественных, музыкальных произведений, приобщение к мировой художественной культуре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Входная диагностика 2-х классов</a:t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2012-2013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уч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. год. </a:t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Уровень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сформированности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УУД 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75856" y="594928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 </a:t>
            </a:r>
            <a:r>
              <a:rPr lang="ru-RU" b="1" dirty="0" smtClean="0"/>
              <a:t>полугодие</a:t>
            </a:r>
            <a:endParaRPr lang="ru-RU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7544" y="2348880"/>
            <a:ext cx="10081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67544" y="3068960"/>
            <a:ext cx="10081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67544" y="3861048"/>
            <a:ext cx="10081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9512" y="1124744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В.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988840"/>
            <a:ext cx="820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В.СР.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2708920"/>
            <a:ext cx="565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СР.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501008"/>
            <a:ext cx="841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Н.СР.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4221088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Н. </a:t>
            </a:r>
            <a:endParaRPr lang="ru-RU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Значение универсальных учебных действий для успешности обучения в начальной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и основной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школе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556792"/>
          <a:ext cx="9144001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0508"/>
                <a:gridCol w="2804981"/>
                <a:gridCol w="3368512"/>
              </a:tblGrid>
              <a:tr h="1197242"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Arial Unicode MS"/>
                          <a:cs typeface="Arial"/>
                        </a:rPr>
                        <a:t>УУД</a:t>
                      </a:r>
                      <a:endParaRPr lang="ru-RU" sz="2400" kern="1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Arial Unicode MS"/>
                          <a:cs typeface="Arial"/>
                        </a:rPr>
                        <a:t>Результаты развития УУД</a:t>
                      </a:r>
                      <a:endParaRPr lang="ru-RU" sz="2400" kern="1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Arial Unicode MS"/>
                          <a:cs typeface="Arial"/>
                        </a:rPr>
                        <a:t>Значение для обучения</a:t>
                      </a:r>
                      <a:endParaRPr lang="ru-RU" sz="2400" kern="1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</a:tr>
              <a:tr h="3771310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Arial Unicode MS"/>
                          <a:cs typeface="Arial"/>
                        </a:rPr>
                        <a:t>Коммуникативные (речевые), регулятивные действия</a:t>
                      </a:r>
                      <a:endParaRPr lang="ru-RU" sz="2000" i="1" kern="1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Arial Unicode MS"/>
                          <a:cs typeface="Arial"/>
                        </a:rPr>
                        <a:t>Внутренний план действия</a:t>
                      </a:r>
                      <a:endParaRPr lang="ru-RU" sz="2400" i="1" kern="1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Arial Unicode MS"/>
                          <a:cs typeface="Arial"/>
                        </a:rPr>
                        <a:t>Способность действовать «в уме».</a:t>
                      </a:r>
                      <a:endParaRPr lang="ru-RU" sz="2400" b="0" i="1" kern="1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Unicode MS"/>
                        <a:ea typeface="Arial Unicode MS"/>
                        <a:cs typeface="Arial Unicode MS"/>
                      </a:endParaRPr>
                    </a:p>
                    <a:p>
                      <a:pPr marL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Arial Unicode MS"/>
                          <a:cs typeface="Arial"/>
                        </a:rPr>
                        <a:t>Отрыв слова от предмета, достижение нового уровня </a:t>
                      </a:r>
                      <a:r>
                        <a:rPr lang="ru-RU" sz="2400" b="0" i="1" kern="1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Arial Unicode MS"/>
                          <a:cs typeface="Arial"/>
                        </a:rPr>
                        <a:t>обобщения-</a:t>
                      </a:r>
                      <a:r>
                        <a:rPr lang="ru-RU" sz="2400" b="0" i="1" kern="1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Arial Unicode MS"/>
                          <a:cs typeface="Arial"/>
                        </a:rPr>
                        <a:t> развитие абстрактного мышления</a:t>
                      </a:r>
                      <a:endParaRPr lang="ru-RU" sz="2400" b="0" i="1" kern="1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751</Words>
  <Application>Microsoft Office PowerPoint</Application>
  <PresentationFormat>Экран (4:3)</PresentationFormat>
  <Paragraphs>121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Методические компетенции учителя  при введении ФГОС НОО</vt:lpstr>
      <vt:lpstr>Цель -</vt:lpstr>
      <vt:lpstr>Одна из основных задач  методической службы:  </vt:lpstr>
      <vt:lpstr>Компетенция – сложившаяся социальная норма, определяющая уровень образовательной подготовки человека</vt:lpstr>
      <vt:lpstr>Слайд 5</vt:lpstr>
      <vt:lpstr> </vt:lpstr>
      <vt:lpstr>Формирование универсальных учебных действий в содержании предметной линии художественно-эстетического цикла </vt:lpstr>
      <vt:lpstr>Входная диагностика 2-х классов 2012-2013 уч. год.  Уровень сформированности УУД </vt:lpstr>
      <vt:lpstr>Значение универсальных учебных действий для успешности обучения в начальной  и основной школе</vt:lpstr>
      <vt:lpstr>Слайд 10</vt:lpstr>
      <vt:lpstr>Слайд 11</vt:lpstr>
      <vt:lpstr>Слайд 12</vt:lpstr>
      <vt:lpstr>Слайд 13</vt:lpstr>
      <vt:lpstr>Слайд 14</vt:lpstr>
      <vt:lpstr>Функциональные возможности программы «1:1»в рамках урока</vt:lpstr>
      <vt:lpstr>Визуализация педагогического опыта</vt:lpstr>
      <vt:lpstr>Слайд 17</vt:lpstr>
      <vt:lpstr>Слайд 18</vt:lpstr>
      <vt:lpstr>Спасибо за внимание! </vt:lpstr>
    </vt:vector>
  </TitlesOfParts>
  <Company>ИМЦ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My-Computer</cp:lastModifiedBy>
  <cp:revision>19</cp:revision>
  <dcterms:created xsi:type="dcterms:W3CDTF">2013-09-12T09:00:21Z</dcterms:created>
  <dcterms:modified xsi:type="dcterms:W3CDTF">2013-09-27T11:36:03Z</dcterms:modified>
</cp:coreProperties>
</file>